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98" r:id="rId11"/>
    <p:sldId id="299" r:id="rId12"/>
    <p:sldId id="266" r:id="rId13"/>
    <p:sldId id="267" r:id="rId14"/>
    <p:sldId id="302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301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309" r:id="rId46"/>
    <p:sldId id="311" r:id="rId47"/>
    <p:sldId id="307" r:id="rId48"/>
    <p:sldId id="306" r:id="rId49"/>
    <p:sldId id="303" r:id="rId50"/>
    <p:sldId id="305" r:id="rId51"/>
    <p:sldId id="308" r:id="rId52"/>
    <p:sldId id="304" r:id="rId5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7521B-A0E1-494B-B454-56510516CAD5}" type="datetimeFigureOut">
              <a:rPr lang="zh-TW" altLang="en-US" smtClean="0"/>
              <a:pPr/>
              <a:t>2015/4/26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C7145-A7DF-4C8A-9377-9C980252E1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bg>
      <p:bgPr>
        <a:blipFill dpi="0" rotWithShape="1">
          <a:blip r:embed="rId2" cstate="print">
            <a:alphaModFix amt="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© 2010 Cengage Learning Engineering. All Rights Reserved.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42B76-BCD6-479C-BDF7-510D57EFF72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bg>
      <p:bgPr>
        <a:blipFill dpi="0" rotWithShape="1">
          <a:blip r:embed="rId2" cstate="print">
            <a:alphaModFix amt="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© 2010 Cengage Learning Engineering. All Rights Reserved.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42B76-BCD6-479C-BDF7-510D57EFF72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及物件">
    <p:bg>
      <p:bgPr>
        <a:blipFill dpi="0" rotWithShape="1">
          <a:blip r:embed="rId2" cstate="print">
            <a:alphaModFix amt="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© 2010 Cengage Learning Engineering. All Rights Reserved.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42B76-BCD6-479C-BDF7-510D57EFF72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bg>
      <p:bgPr>
        <a:blipFill dpi="0" rotWithShape="1">
          <a:blip r:embed="rId2" cstate="print">
            <a:alphaModFix amt="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© 2010 Cengage Learning Engineering. All Rights Reserved.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42B76-BCD6-479C-BDF7-510D57EFF72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及物件">
    <p:bg>
      <p:bgPr>
        <a:blipFill dpi="0" rotWithShape="1">
          <a:blip r:embed="rId2" cstate="print">
            <a:alphaModFix amt="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© 2010 Cengage Learning Engineering. All Rights Reserved.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42B76-BCD6-479C-BDF7-510D57EFF72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標題及物件">
    <p:bg>
      <p:bgPr>
        <a:blipFill dpi="0" rotWithShape="1">
          <a:blip r:embed="rId2" cstate="print">
            <a:alphaModFix amt="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© 2010 Cengage Learning Engineering. All Rights Reserved.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E6512-B384-4ECE-A151-2EB92791F66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zh-TW" smtClean="0"/>
              <a:t>© 2010 Cengage Learning Engineering. All Rights Reserved.</a:t>
            </a:r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3A63B84-7838-43B9-BBE5-6FCFA49417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8" name="直線接點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../media/image6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dirty="0" smtClean="0"/>
              <a:t> </a:t>
            </a:r>
            <a:r>
              <a:rPr lang="zh-TW" altLang="en-US" dirty="0" smtClean="0"/>
              <a:t>教學</a:t>
            </a:r>
            <a:r>
              <a:rPr lang="en-US" altLang="zh-TW" dirty="0" smtClean="0"/>
              <a:t>4-</a:t>
            </a:r>
            <a:r>
              <a:rPr lang="zh-TW" altLang="en-US" dirty="0" smtClean="0"/>
              <a:t>像素處理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多媒體實習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助教：王泓權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 smtClean="0">
                <a:latin typeface="+mj-lt"/>
                <a:ea typeface="+mj-ea"/>
                <a:cs typeface="+mj-cs"/>
              </a:rPr>
              <a:t>exp07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0725" name="內容版面配置區 7"/>
          <p:cNvSpPr txBox="1">
            <a:spLocks/>
          </p:cNvSpPr>
          <p:nvPr/>
        </p:nvSpPr>
        <p:spPr bwMode="auto">
          <a:xfrm>
            <a:off x="304800" y="1524000"/>
            <a:ext cx="8534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請對一張影像做：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Image + 128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Image – 128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Image / 2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Image *2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Image / 2 + 128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以上請以</a:t>
            </a:r>
            <a:r>
              <a:rPr lang="en-US" altLang="zh-TW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形式完成</a:t>
            </a:r>
            <a:endParaRPr lang="en-US" altLang="zh-TW" sz="32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16632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116632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12976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9832" y="3212976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64686" y="3212976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7"/>
          <p:cNvSpPr txBox="1">
            <a:spLocks/>
          </p:cNvSpPr>
          <p:nvPr/>
        </p:nvSpPr>
        <p:spPr bwMode="auto">
          <a:xfrm>
            <a:off x="457200" y="1493838"/>
            <a:ext cx="84582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b="1" dirty="0">
                <a:latin typeface="+mn-lt"/>
              </a:rPr>
              <a:t>COMPLEMENTS</a:t>
            </a:r>
            <a:r>
              <a:rPr lang="en-US" altLang="zh-TW" sz="3200" dirty="0">
                <a:latin typeface="+mn-lt"/>
              </a:rPr>
              <a:t>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The </a:t>
            </a:r>
            <a:r>
              <a:rPr lang="en-US" altLang="zh-TW" sz="3200" b="1" dirty="0">
                <a:latin typeface="+mn-lt"/>
              </a:rPr>
              <a:t>complement</a:t>
            </a:r>
            <a:r>
              <a:rPr lang="en-US" altLang="zh-TW" sz="3200" dirty="0">
                <a:latin typeface="+mn-lt"/>
              </a:rPr>
              <a:t> of a grayscale image</a:t>
            </a:r>
            <a:r>
              <a:rPr lang="en-US" altLang="zh-TW" sz="3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3200" dirty="0">
                <a:latin typeface="+mn-lt"/>
              </a:rPr>
              <a:t>is its photographic negative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TW" sz="3200" b="1" dirty="0">
                <a:solidFill>
                  <a:srgbClr val="FF0000"/>
                </a:solidFill>
                <a:latin typeface="+mn-lt"/>
              </a:rPr>
              <a:t>type double </a:t>
            </a:r>
            <a:r>
              <a:rPr lang="en-US" altLang="zh-TW" sz="3200" dirty="0">
                <a:latin typeface="+mn-lt"/>
              </a:rPr>
              <a:t> (0.0~1.0)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Courier New" pitchFamily="49" charset="0"/>
                <a:cs typeface="Courier New" pitchFamily="49" charset="0"/>
              </a:rPr>
              <a:t>	1-m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TW" sz="3200" b="1" dirty="0">
                <a:solidFill>
                  <a:srgbClr val="FF0000"/>
                </a:solidFill>
                <a:latin typeface="+mn-lt"/>
              </a:rPr>
              <a:t>type uint8 </a:t>
            </a:r>
            <a:r>
              <a:rPr lang="en-US" altLang="zh-TW" sz="3200" dirty="0">
                <a:latin typeface="+mn-lt"/>
              </a:rPr>
              <a:t>(0~255)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+mn-lt"/>
              </a:rPr>
              <a:t>	</a:t>
            </a:r>
            <a:r>
              <a:rPr lang="en-US" altLang="zh-TW" sz="3200" dirty="0">
                <a:latin typeface="Courier New" pitchFamily="49" charset="0"/>
                <a:cs typeface="Courier New" pitchFamily="49" charset="0"/>
              </a:rPr>
              <a:t>255-m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+mn-lt"/>
              </a:rPr>
              <a:t>	</a:t>
            </a:r>
            <a:endParaRPr lang="zh-TW" altLang="en-US" sz="3200" dirty="0">
              <a:latin typeface="+mn-lt"/>
            </a:endParaRPr>
          </a:p>
        </p:txBody>
      </p:sp>
      <p:sp>
        <p:nvSpPr>
          <p:cNvPr id="23556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Ch4-p.69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5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>
                <a:latin typeface="+mj-lt"/>
                <a:ea typeface="+mj-ea"/>
                <a:cs typeface="+mj-cs"/>
              </a:rPr>
              <a:t>4.2 Arithmetic Operations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395413"/>
            <a:ext cx="7762875" cy="462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1563688"/>
            <a:ext cx="24384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Ch4-p.70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6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 smtClean="0">
                <a:latin typeface="+mj-lt"/>
                <a:ea typeface="+mj-ea"/>
                <a:cs typeface="+mj-cs"/>
              </a:rPr>
              <a:t>exp08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0725" name="內容版面配置區 7"/>
          <p:cNvSpPr txBox="1">
            <a:spLocks/>
          </p:cNvSpPr>
          <p:nvPr/>
        </p:nvSpPr>
        <p:spPr bwMode="auto">
          <a:xfrm>
            <a:off x="304800" y="1524000"/>
            <a:ext cx="8534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請對一張影像做：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255 - Image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以上請以</a:t>
            </a:r>
            <a:r>
              <a:rPr lang="en-US" altLang="zh-TW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形式完成</a:t>
            </a:r>
            <a:endParaRPr lang="en-US" altLang="zh-TW" sz="32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3212976"/>
            <a:ext cx="3439666" cy="3434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4.3 Histograms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內容版面配置區 7"/>
          <p:cNvSpPr txBox="1">
            <a:spLocks/>
          </p:cNvSpPr>
          <p:nvPr/>
        </p:nvSpPr>
        <p:spPr bwMode="auto">
          <a:xfrm>
            <a:off x="457200" y="1447800"/>
            <a:ext cx="8458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A graph indicating the number of times each gray level occurs in the image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+mn-lt"/>
                <a:cs typeface="Courier New" pitchFamily="49" charset="0"/>
              </a:rPr>
              <a:t>	a = [10 10 10 10 10;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+mn-lt"/>
                <a:cs typeface="Courier New" pitchFamily="49" charset="0"/>
              </a:rPr>
              <a:t>		  20 20 20 20 10;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+mn-lt"/>
                <a:cs typeface="Courier New" pitchFamily="49" charset="0"/>
              </a:rPr>
              <a:t>   		  50 50 50 50 50;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+mn-lt"/>
                <a:cs typeface="Courier New" pitchFamily="49" charset="0"/>
              </a:rPr>
              <a:t>            90 90 90 50 50]</a:t>
            </a:r>
            <a:endParaRPr lang="en-US" altLang="zh-TW" sz="3200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+mn-lt"/>
              </a:rPr>
              <a:t>	</a:t>
            </a:r>
            <a:endParaRPr lang="zh-TW" altLang="en-US" sz="3200" dirty="0">
              <a:latin typeface="+mn-lt"/>
            </a:endParaRPr>
          </a:p>
        </p:txBody>
      </p:sp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2994025"/>
            <a:ext cx="3590925" cy="287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Ch4-p.71</a:t>
            </a:r>
            <a:endParaRPr lang="zh-TW" altLang="en-US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7913688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" y="1238250"/>
            <a:ext cx="4797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Ch4-p.71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6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4.3.1 Histogram Stretching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7652" name="內容版面配置區 7"/>
          <p:cNvSpPr txBox="1">
            <a:spLocks/>
          </p:cNvSpPr>
          <p:nvPr/>
        </p:nvSpPr>
        <p:spPr bwMode="auto">
          <a:xfrm>
            <a:off x="457200" y="1447800"/>
            <a:ext cx="8458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TW" sz="3200" dirty="0">
                <a:latin typeface="Calibri" pitchFamily="34" charset="0"/>
              </a:rPr>
              <a:t>A table of the numbers </a:t>
            </a:r>
            <a:r>
              <a:rPr lang="en-US" altLang="zh-TW" sz="32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4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3200" dirty="0">
                <a:latin typeface="Calibri" pitchFamily="34" charset="0"/>
                <a:cs typeface="Courier New" pitchFamily="49" charset="0"/>
              </a:rPr>
              <a:t> of gray values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altLang="zh-TW" sz="3200" dirty="0">
              <a:latin typeface="Calibri" pitchFamily="34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altLang="zh-TW" sz="3200" dirty="0">
              <a:latin typeface="Calibri" pitchFamily="34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TW" sz="3200" dirty="0">
                <a:latin typeface="Calibri" pitchFamily="34" charset="0"/>
                <a:cs typeface="Courier New" pitchFamily="49" charset="0"/>
              </a:rPr>
              <a:t>    (with </a:t>
            </a:r>
            <a:r>
              <a:rPr lang="en-US" altLang="zh-TW" sz="3200" i="1" dirty="0">
                <a:latin typeface="Times New Roman" pitchFamily="18" charset="0"/>
              </a:rPr>
              <a:t>n</a:t>
            </a:r>
            <a:r>
              <a:rPr lang="en-US" altLang="zh-TW" sz="3200" dirty="0">
                <a:latin typeface="Calibri" pitchFamily="34" charset="0"/>
              </a:rPr>
              <a:t> = 360, as before)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TW" sz="3200" dirty="0">
                <a:latin typeface="Calibri" pitchFamily="34" charset="0"/>
              </a:rPr>
              <a:t>We can stretch out the gray levels in the center of the range by applying the piecewise linear function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TW" sz="3200" dirty="0">
                <a:latin typeface="Calibri" pitchFamily="34" charset="0"/>
              </a:rPr>
              <a:t>		</a:t>
            </a:r>
            <a:endParaRPr lang="zh-TW" altLang="en-US" sz="3200" dirty="0">
              <a:latin typeface="Calibri" pitchFamily="34" charset="0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0"/>
            <a:ext cx="854392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Ch4-p.72</a:t>
            </a:r>
            <a:endParaRPr lang="zh-TW" altLang="en-US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0"/>
            <a:ext cx="8239125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Ch4-p.72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5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7"/>
          <p:cNvSpPr txBox="1">
            <a:spLocks/>
          </p:cNvSpPr>
          <p:nvPr/>
        </p:nvSpPr>
        <p:spPr bwMode="auto">
          <a:xfrm>
            <a:off x="457200" y="1447800"/>
            <a:ext cx="8458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where </a:t>
            </a:r>
            <a:r>
              <a:rPr lang="en-US" altLang="zh-TW" sz="3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3200" dirty="0">
                <a:latin typeface="+mn-lt"/>
              </a:rPr>
              <a:t> is the original gray level and </a:t>
            </a:r>
            <a:r>
              <a:rPr lang="en-US" altLang="zh-TW" sz="3200" i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3200" dirty="0">
                <a:latin typeface="+mn-lt"/>
              </a:rPr>
              <a:t> is its result after the transformation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This function has the effect of stretching the gray levels 5–9 to gray levels 2–14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dirty="0">
              <a:latin typeface="+mn-lt"/>
            </a:endParaRPr>
          </a:p>
        </p:txBody>
      </p:sp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676400"/>
            <a:ext cx="27368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3088" y="3962400"/>
            <a:ext cx="2601912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Ch4-p.72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7" name="標題 6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4.3.1 Histogram Stretching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4.1  Introduction</a:t>
            </a:r>
            <a:endParaRPr lang="zh-TW" altLang="en-US" smtClean="0"/>
          </a:p>
        </p:txBody>
      </p:sp>
      <p:sp>
        <p:nvSpPr>
          <p:cNvPr id="14339" name="內容版面配置區 7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8458200" cy="4525963"/>
          </a:xfrm>
        </p:spPr>
        <p:txBody>
          <a:bodyPr/>
          <a:lstStyle/>
          <a:p>
            <a:endParaRPr lang="en-US" altLang="zh-TW" smtClean="0"/>
          </a:p>
          <a:p>
            <a:r>
              <a:rPr lang="en-US" altLang="zh-TW" smtClean="0"/>
              <a:t>Any image-processing operation transforms the gray values of the pixels.</a:t>
            </a:r>
          </a:p>
          <a:p>
            <a:r>
              <a:rPr lang="en-US" altLang="zh-TW" smtClean="0"/>
              <a:t>Image-processing operations may be divided into three classes based on the information required to perform the transformation.</a:t>
            </a:r>
          </a:p>
          <a:p>
            <a:pPr eaLnBrk="1" hangingPunct="1"/>
            <a:endParaRPr lang="zh-TW" altLang="en-US" smtClean="0"/>
          </a:p>
        </p:txBody>
      </p:sp>
      <p:sp>
        <p:nvSpPr>
          <p:cNvPr id="14341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Ch4-p.65</a:t>
            </a:r>
            <a:endParaRPr lang="zh-TW" altLang="en-US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7"/>
          <p:cNvSpPr txBox="1">
            <a:spLocks/>
          </p:cNvSpPr>
          <p:nvPr/>
        </p:nvSpPr>
        <p:spPr bwMode="auto">
          <a:xfrm>
            <a:off x="457200" y="1447800"/>
            <a:ext cx="8458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the corresponding histogram</a:t>
            </a: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192338"/>
            <a:ext cx="4554538" cy="382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Ch4-p.73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4200" y="2514600"/>
            <a:ext cx="3352800" cy="3276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4.3.1 Histogram Stretching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895600"/>
            <a:ext cx="5105400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 r="121" b="833"/>
          <a:stretch>
            <a:fillRect/>
          </a:stretch>
        </p:blipFill>
        <p:spPr bwMode="auto">
          <a:xfrm>
            <a:off x="1828800" y="2133600"/>
            <a:ext cx="486251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內容版面配置區 7"/>
          <p:cNvSpPr txBox="1">
            <a:spLocks/>
          </p:cNvSpPr>
          <p:nvPr/>
        </p:nvSpPr>
        <p:spPr bwMode="auto">
          <a:xfrm>
            <a:off x="457200" y="1447800"/>
            <a:ext cx="8458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b="1" dirty="0">
                <a:latin typeface="+mn-lt"/>
              </a:rPr>
              <a:t>Use of </a:t>
            </a:r>
            <a:r>
              <a:rPr lang="en-US" altLang="zh-TW" sz="3200" b="1" dirty="0" err="1">
                <a:latin typeface="Courier New" pitchFamily="49" charset="0"/>
                <a:cs typeface="Courier New" pitchFamily="49" charset="0"/>
              </a:rPr>
              <a:t>imadjust</a:t>
            </a:r>
            <a:endParaRPr lang="en-US" altLang="zh-TW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750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Ch4-p.73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8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7"/>
          <p:cNvSpPr txBox="1">
            <a:spLocks/>
          </p:cNvSpPr>
          <p:nvPr/>
        </p:nvSpPr>
        <p:spPr bwMode="auto">
          <a:xfrm>
            <a:off x="457200" y="1646238"/>
            <a:ext cx="84582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 err="1">
                <a:latin typeface="Courier New" pitchFamily="49" charset="0"/>
                <a:cs typeface="Courier New" pitchFamily="49" charset="0"/>
              </a:rPr>
              <a:t>imadjust</a:t>
            </a:r>
            <a:r>
              <a:rPr lang="en-US" altLang="zh-TW" sz="3200" dirty="0">
                <a:latin typeface="+mn-lt"/>
              </a:rPr>
              <a:t> is designed to work equally well on images of type </a:t>
            </a:r>
            <a:r>
              <a:rPr lang="en-US" altLang="zh-TW" sz="3200" dirty="0" err="1"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altLang="zh-TW" sz="3200" dirty="0">
                <a:latin typeface="+mn-lt"/>
              </a:rPr>
              <a:t>, </a:t>
            </a:r>
            <a:r>
              <a:rPr lang="en-US" altLang="zh-TW" sz="3200" dirty="0" err="1">
                <a:latin typeface="Courier New" pitchFamily="49" charset="0"/>
                <a:cs typeface="Courier New" pitchFamily="49" charset="0"/>
              </a:rPr>
              <a:t>uint8</a:t>
            </a:r>
            <a:r>
              <a:rPr lang="en-US" altLang="zh-TW" sz="3200" dirty="0">
                <a:latin typeface="+mn-lt"/>
              </a:rPr>
              <a:t>, or </a:t>
            </a:r>
            <a:r>
              <a:rPr lang="en-US" altLang="zh-TW" sz="3200" dirty="0" err="1">
                <a:latin typeface="Courier New" pitchFamily="49" charset="0"/>
                <a:cs typeface="Courier New" pitchFamily="49" charset="0"/>
              </a:rPr>
              <a:t>uint16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14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the values of </a:t>
            </a:r>
            <a:r>
              <a:rPr lang="en-US" altLang="zh-TW" sz="3200" i="1" dirty="0">
                <a:latin typeface="+mn-lt"/>
              </a:rPr>
              <a:t>a</a:t>
            </a:r>
            <a:r>
              <a:rPr lang="en-US" altLang="zh-TW" sz="3200" dirty="0">
                <a:latin typeface="+mn-lt"/>
              </a:rPr>
              <a:t>, b, c, and d must be between 0 and 1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14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 the function automatically converts the image </a:t>
            </a:r>
            <a:r>
              <a:rPr lang="en-US" altLang="zh-TW" sz="3200" dirty="0" err="1">
                <a:latin typeface="Courier New" pitchFamily="49" charset="0"/>
                <a:cs typeface="Courier New" pitchFamily="49" charset="0"/>
              </a:rPr>
              <a:t>im</a:t>
            </a:r>
            <a:r>
              <a:rPr lang="en-US" altLang="zh-TW" sz="3200" dirty="0">
                <a:latin typeface="+mn-lt"/>
              </a:rPr>
              <a:t> (if needed) to be of type </a:t>
            </a:r>
            <a:r>
              <a:rPr lang="en-US" altLang="zh-TW" sz="3200" dirty="0" err="1">
                <a:latin typeface="Courier New" pitchFamily="49" charset="0"/>
                <a:cs typeface="Courier New" pitchFamily="49" charset="0"/>
              </a:rPr>
              <a:t>double</a:t>
            </a:r>
          </a:p>
        </p:txBody>
      </p:sp>
      <p:sp>
        <p:nvSpPr>
          <p:cNvPr id="32772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Ch4-p.73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5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4.3.1 Histogram Stretching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7"/>
          <p:cNvSpPr txBox="1">
            <a:spLocks/>
          </p:cNvSpPr>
          <p:nvPr/>
        </p:nvSpPr>
        <p:spPr bwMode="auto">
          <a:xfrm>
            <a:off x="457200" y="1722438"/>
            <a:ext cx="84582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solidFill>
                  <a:srgbClr val="FF0000"/>
                </a:solidFill>
                <a:latin typeface="+mn-lt"/>
              </a:rPr>
              <a:t>Note</a:t>
            </a:r>
            <a:r>
              <a:rPr lang="en-US" altLang="zh-TW" sz="3200" dirty="0">
                <a:latin typeface="+mn-lt"/>
              </a:rPr>
              <a:t> that </a:t>
            </a:r>
            <a:r>
              <a:rPr lang="en-US" altLang="zh-TW" sz="3200" dirty="0" err="1">
                <a:latin typeface="Courier New" pitchFamily="49" charset="0"/>
                <a:cs typeface="Courier New" pitchFamily="49" charset="0"/>
              </a:rPr>
              <a:t>imadjust</a:t>
            </a:r>
            <a:r>
              <a:rPr lang="en-US" altLang="zh-TW" sz="3200" dirty="0">
                <a:latin typeface="+mn-lt"/>
              </a:rPr>
              <a:t> does not work quite in the same way as shown in Figure 4.9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14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The </a:t>
            </a:r>
            <a:r>
              <a:rPr lang="en-US" altLang="zh-TW" sz="3200" dirty="0" err="1">
                <a:latin typeface="Courier New" pitchFamily="49" charset="0"/>
                <a:cs typeface="Courier New" pitchFamily="49" charset="0"/>
              </a:rPr>
              <a:t>imadjust</a:t>
            </a:r>
            <a:r>
              <a:rPr lang="en-US" altLang="zh-TW" sz="3200" dirty="0">
                <a:latin typeface="+mn-lt"/>
              </a:rPr>
              <a:t> function has one other optional parameter: the </a:t>
            </a:r>
            <a:r>
              <a:rPr lang="en-US" altLang="zh-TW" sz="3200" dirty="0" err="1">
                <a:latin typeface="Courier New" pitchFamily="49" charset="0"/>
                <a:cs typeface="Courier New" pitchFamily="49" charset="0"/>
              </a:rPr>
              <a:t>gamma</a:t>
            </a:r>
            <a:r>
              <a:rPr lang="en-US" altLang="zh-TW" sz="3200" dirty="0">
                <a:latin typeface="+mn-lt"/>
              </a:rPr>
              <a:t> value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4495800"/>
            <a:ext cx="33528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676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Ch4-p.73-74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6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4.3.1 Histogram Stretching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752600"/>
            <a:ext cx="6858000" cy="387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Ch4-p.74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5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 r="93" b="337"/>
          <a:stretch>
            <a:fillRect/>
          </a:stretch>
        </p:blipFill>
        <p:spPr bwMode="auto">
          <a:xfrm>
            <a:off x="584200" y="1322388"/>
            <a:ext cx="30003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Ch4-p.75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013" y="2057400"/>
            <a:ext cx="82931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981200"/>
            <a:ext cx="45720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524000"/>
            <a:ext cx="39322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Ch4-p.76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6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7"/>
          <p:cNvSpPr txBox="1">
            <a:spLocks/>
          </p:cNvSpPr>
          <p:nvPr/>
        </p:nvSpPr>
        <p:spPr bwMode="auto">
          <a:xfrm>
            <a:off x="457200" y="1447800"/>
            <a:ext cx="8458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b="1" dirty="0">
                <a:latin typeface="+mn-lt"/>
              </a:rPr>
              <a:t>A PIECE WISE LINEAR-STRETCHING FUNCTION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b="1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b="1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The heart of this function will be the lines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+mn-lt"/>
              </a:rPr>
              <a:t> </a:t>
            </a:r>
          </a:p>
        </p:txBody>
      </p:sp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564904"/>
            <a:ext cx="38100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685800" y="4724400"/>
            <a:ext cx="8458200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200" dirty="0" smtClean="0">
                <a:latin typeface="+mn-lt"/>
              </a:rPr>
              <a:t>where</a:t>
            </a:r>
            <a:r>
              <a:rPr lang="en-US" altLang="zh-TW" sz="3200" dirty="0" smtClean="0"/>
              <a:t> </a:t>
            </a:r>
            <a:r>
              <a:rPr lang="en-US" altLang="zh-TW" sz="3200" dirty="0" err="1" smtClean="0">
                <a:latin typeface="Courier New" pitchFamily="49" charset="0"/>
                <a:cs typeface="Courier New" pitchFamily="49" charset="0"/>
              </a:rPr>
              <a:t>im</a:t>
            </a:r>
            <a:r>
              <a:rPr lang="en-US" altLang="zh-TW" sz="3200" dirty="0" smtClean="0">
                <a:latin typeface="+mn-lt"/>
              </a:rPr>
              <a:t> </a:t>
            </a:r>
            <a:r>
              <a:rPr lang="en-US" altLang="zh-TW" sz="3200" dirty="0">
                <a:latin typeface="+mn-lt"/>
              </a:rPr>
              <a:t>is the input image and </a:t>
            </a:r>
            <a:r>
              <a:rPr lang="en-US" altLang="zh-TW" sz="3200" dirty="0"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altLang="zh-TW" sz="3200" dirty="0">
                <a:latin typeface="+mn-lt"/>
              </a:rPr>
              <a:t> is the output image</a:t>
            </a:r>
            <a:endParaRPr lang="zh-TW" altLang="en-US" sz="3200" dirty="0">
              <a:latin typeface="+mn-lt"/>
            </a:endParaRPr>
          </a:p>
        </p:txBody>
      </p:sp>
      <p:sp>
        <p:nvSpPr>
          <p:cNvPr id="37895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676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Ch4-p.75-76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9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4.3.1 Histogram Stretching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828800"/>
            <a:ext cx="5645150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Ch4-p.76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5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860550"/>
            <a:ext cx="52578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線接點 7"/>
          <p:cNvCxnSpPr/>
          <p:nvPr/>
        </p:nvCxnSpPr>
        <p:spPr>
          <a:xfrm>
            <a:off x="1752600" y="2057400"/>
            <a:ext cx="6858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941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Ch4-p.78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24000" y="1524000"/>
            <a:ext cx="19907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Refer to figure 4.15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4.16</a:t>
            </a:r>
          </a:p>
        </p:txBody>
      </p:sp>
      <p:grpSp>
        <p:nvGrpSpPr>
          <p:cNvPr id="3" name="群組 10"/>
          <p:cNvGrpSpPr>
            <a:grpSpLocks/>
          </p:cNvGrpSpPr>
          <p:nvPr/>
        </p:nvGrpSpPr>
        <p:grpSpPr bwMode="auto">
          <a:xfrm>
            <a:off x="838200" y="2514600"/>
            <a:ext cx="8077200" cy="3371850"/>
            <a:chOff x="838200" y="2514600"/>
            <a:chExt cx="8077200" cy="3371850"/>
          </a:xfrm>
        </p:grpSpPr>
        <p:pic>
          <p:nvPicPr>
            <p:cNvPr id="399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2514600"/>
              <a:ext cx="7453313" cy="3371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6" name="文字方塊 9"/>
            <p:cNvSpPr txBox="1">
              <a:spLocks noChangeArrowheads="1"/>
            </p:cNvSpPr>
            <p:nvPr/>
          </p:nvSpPr>
          <p:spPr bwMode="auto">
            <a:xfrm>
              <a:off x="2667000" y="5562600"/>
              <a:ext cx="6248400" cy="2923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sz="1300" i="1">
                  <a:latin typeface="Times New Roman" pitchFamily="18" charset="0"/>
                  <a:cs typeface="Times New Roman" pitchFamily="18" charset="0"/>
                </a:rPr>
                <a:t>The tire image after piecewise linear-stretching and piecewise linear-stretching function.</a:t>
              </a:r>
              <a:endParaRPr lang="zh-TW" altLang="en-US" sz="1300" i="1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7"/>
          <p:cNvSpPr txBox="1">
            <a:spLocks/>
          </p:cNvSpPr>
          <p:nvPr/>
        </p:nvSpPr>
        <p:spPr bwMode="auto">
          <a:xfrm>
            <a:off x="457200" y="1295400"/>
            <a:ext cx="8458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altLang="zh-TW" sz="3200" dirty="0">
              <a:latin typeface="+mn-lt"/>
            </a:endParaRPr>
          </a:p>
          <a:p>
            <a:pPr>
              <a:defRPr/>
            </a:pPr>
            <a:r>
              <a:rPr lang="en-US" altLang="zh-TW" sz="3200" dirty="0">
                <a:latin typeface="+mn-lt"/>
              </a:rPr>
              <a:t>From the most complex to the simplest, they are as follows: 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TW" sz="3200" b="1" dirty="0">
                <a:latin typeface="+mn-lt"/>
              </a:rPr>
              <a:t>Transforms 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TW" sz="3200" b="1" dirty="0">
                <a:latin typeface="+mn-lt"/>
              </a:rPr>
              <a:t>Neighborhood processing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TW" sz="3200" b="1" dirty="0">
                <a:latin typeface="+mn-lt"/>
              </a:rPr>
              <a:t>Point operations</a:t>
            </a:r>
          </a:p>
          <a:p>
            <a:pPr marL="342900" indent="-342900" eaLnBrk="1" hangingPunct="1">
              <a:spcBef>
                <a:spcPct val="20000"/>
              </a:spcBef>
              <a:buFont typeface="Arial" charset="0"/>
              <a:buChar char="•"/>
              <a:defRPr/>
            </a:pPr>
            <a:endParaRPr lang="zh-TW" altLang="en-US" sz="3200" dirty="0">
              <a:latin typeface="+mn-lt"/>
            </a:endParaRPr>
          </a:p>
        </p:txBody>
      </p:sp>
      <p:sp>
        <p:nvSpPr>
          <p:cNvPr id="15364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524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Ch4-p.65-66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5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4.1 Introduction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 smtClean="0">
                <a:latin typeface="+mj-lt"/>
                <a:ea typeface="+mj-ea"/>
                <a:cs typeface="+mj-cs"/>
              </a:rPr>
              <a:t>exp09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0725" name="內容版面配置區 7"/>
          <p:cNvSpPr txBox="1">
            <a:spLocks/>
          </p:cNvSpPr>
          <p:nvPr/>
        </p:nvSpPr>
        <p:spPr bwMode="auto">
          <a:xfrm>
            <a:off x="304800" y="1524000"/>
            <a:ext cx="8534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實作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Figure 4.16</a:t>
            </a:r>
            <a:endParaRPr lang="en-US" altLang="zh-TW" sz="32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04864"/>
            <a:ext cx="52578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996952"/>
            <a:ext cx="4735860" cy="2718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2996952"/>
            <a:ext cx="3068124" cy="273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2060848"/>
            <a:ext cx="2729880" cy="72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0859" y="188640"/>
            <a:ext cx="2755637" cy="193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4.3.2 Histogram Equalization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內容版面配置區 7"/>
          <p:cNvSpPr txBox="1">
            <a:spLocks/>
          </p:cNvSpPr>
          <p:nvPr/>
        </p:nvSpPr>
        <p:spPr bwMode="auto">
          <a:xfrm>
            <a:off x="457200" y="1828800"/>
            <a:ext cx="8458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An entirely automatic procedure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14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Suppose our image has </a:t>
            </a:r>
            <a:r>
              <a:rPr lang="en-US" altLang="zh-TW" sz="32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TW" sz="3200" dirty="0">
                <a:latin typeface="+mn-lt"/>
              </a:rPr>
              <a:t> different gray levels, 0, 1, 2, . . . , </a:t>
            </a:r>
            <a:r>
              <a:rPr lang="en-US" altLang="zh-TW" sz="3200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TW" sz="3200" dirty="0">
                <a:latin typeface="+mn-lt"/>
              </a:rPr>
              <a:t> − 1, and gray level </a:t>
            </a:r>
            <a:r>
              <a:rPr lang="en-US" altLang="zh-TW" sz="3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3200" dirty="0">
                <a:latin typeface="+mn-lt"/>
              </a:rPr>
              <a:t> occurs </a:t>
            </a:r>
            <a:r>
              <a:rPr lang="en-US" altLang="zh-TW" sz="32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4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400" baseline="-25000" dirty="0">
                <a:latin typeface="+mn-lt"/>
              </a:rPr>
              <a:t> </a:t>
            </a:r>
            <a:r>
              <a:rPr lang="en-US" altLang="zh-TW" sz="3200" dirty="0">
                <a:latin typeface="+mn-lt"/>
              </a:rPr>
              <a:t>times in the image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b="1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b="1" dirty="0">
              <a:latin typeface="+mn-lt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pt-BR" altLang="zh-TW" dirty="0">
                <a:latin typeface="+mn-lt"/>
              </a:rPr>
              <a:t>       Where</a:t>
            </a:r>
            <a:r>
              <a:rPr lang="pt-BR" altLang="zh-TW" sz="3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altLang="zh-TW" i="1" dirty="0">
                <a:latin typeface="Times New Roman" pitchFamily="18" charset="0"/>
                <a:cs typeface="Times New Roman" pitchFamily="18" charset="0"/>
              </a:rPr>
              <a:t>n=n</a:t>
            </a:r>
            <a:r>
              <a:rPr lang="pt-BR" altLang="zh-TW" i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pt-BR" altLang="zh-TW" i="1" dirty="0">
                <a:latin typeface="Times New Roman" pitchFamily="18" charset="0"/>
                <a:cs typeface="Times New Roman" pitchFamily="18" charset="0"/>
              </a:rPr>
              <a:t> +n</a:t>
            </a:r>
            <a:r>
              <a:rPr lang="pt-BR" altLang="zh-TW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altLang="zh-TW" i="1" dirty="0">
                <a:latin typeface="Times New Roman" pitchFamily="18" charset="0"/>
                <a:cs typeface="Times New Roman" pitchFamily="18" charset="0"/>
              </a:rPr>
              <a:t> +n</a:t>
            </a:r>
            <a:r>
              <a:rPr lang="pt-BR" altLang="zh-TW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pt-BR" altLang="zh-TW" i="1" dirty="0">
                <a:latin typeface="Times New Roman" pitchFamily="18" charset="0"/>
                <a:cs typeface="Times New Roman" pitchFamily="18" charset="0"/>
              </a:rPr>
              <a:t>+· · ·+n</a:t>
            </a:r>
            <a:r>
              <a:rPr lang="pt-BR" altLang="zh-TW" i="1" baseline="-25000" dirty="0">
                <a:latin typeface="Times New Roman" pitchFamily="18" charset="0"/>
                <a:cs typeface="Times New Roman" pitchFamily="18" charset="0"/>
              </a:rPr>
              <a:t>L−</a:t>
            </a:r>
            <a:r>
              <a:rPr lang="pt-BR" altLang="zh-TW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+mn-lt"/>
              </a:rPr>
              <a:t> </a:t>
            </a: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4419600"/>
            <a:ext cx="42338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6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Ch4-p.78</a:t>
            </a:r>
            <a:endParaRPr lang="zh-TW" altLang="en-US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7"/>
          <p:cNvSpPr txBox="1">
            <a:spLocks/>
          </p:cNvSpPr>
          <p:nvPr/>
        </p:nvSpPr>
        <p:spPr bwMode="auto">
          <a:xfrm>
            <a:off x="457200" y="1447800"/>
            <a:ext cx="8458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b="1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b="1" dirty="0">
                <a:latin typeface="+mn-lt"/>
              </a:rPr>
              <a:t>EXAMPLE</a:t>
            </a:r>
            <a:r>
              <a:rPr lang="en-US" altLang="zh-TW" sz="3200" dirty="0">
                <a:latin typeface="+mn-lt"/>
              </a:rPr>
              <a:t> Suppose a 4-bit grayscale image has the histogram shown in Figure 4.17, associated with a table of the numbers </a:t>
            </a:r>
            <a:r>
              <a:rPr lang="en-US" altLang="zh-TW" sz="32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4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3200" dirty="0">
                <a:latin typeface="+mn-lt"/>
              </a:rPr>
              <a:t> of gray values</a:t>
            </a:r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+mn-lt"/>
              </a:rPr>
              <a:t> 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43400"/>
            <a:ext cx="90090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Ch4-p.78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6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4.3.2 Histogram Equalization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75" y="1524000"/>
            <a:ext cx="5241925" cy="439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Ch4-p.79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5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895475"/>
            <a:ext cx="608647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4724400" y="1219200"/>
            <a:ext cx="8509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-1)/</a:t>
            </a:r>
            <a:r>
              <a:rPr lang="en-US" altLang="zh-TW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endParaRPr lang="zh-TW" altLang="en-US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rot="5400000">
            <a:off x="4991101" y="1714500"/>
            <a:ext cx="228600" cy="31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8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Ch4-p.79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8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4.3.2 Histogram Equalization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52588"/>
            <a:ext cx="5438775" cy="436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Ch4-p.80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5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57400"/>
            <a:ext cx="7962900" cy="407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600200"/>
            <a:ext cx="43561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Ch4-p.80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6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09800"/>
            <a:ext cx="8132763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371600"/>
            <a:ext cx="3513138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868488"/>
            <a:ext cx="45720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0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Ch4-p.81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7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78050"/>
            <a:ext cx="8305800" cy="395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38" y="1619250"/>
            <a:ext cx="50530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Ch4-p.82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6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7"/>
          <p:cNvSpPr txBox="1">
            <a:spLocks/>
          </p:cNvSpPr>
          <p:nvPr/>
        </p:nvSpPr>
        <p:spPr bwMode="auto">
          <a:xfrm>
            <a:off x="457200" y="187483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b="1" dirty="0">
                <a:latin typeface="+mn-lt"/>
              </a:rPr>
              <a:t>WHY IT WORKS  </a:t>
            </a:r>
            <a:r>
              <a:rPr lang="en-US" altLang="zh-TW" sz="3200" dirty="0">
                <a:latin typeface="+mn-lt"/>
              </a:rPr>
              <a:t>If we were to treat the image as a continuous function </a:t>
            </a:r>
            <a:r>
              <a:rPr lang="en-US" altLang="zh-TW" sz="3200" i="1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3200" i="1" dirty="0">
                <a:latin typeface="Times New Roman" pitchFamily="18" charset="0"/>
                <a:cs typeface="Times New Roman" pitchFamily="18" charset="0"/>
              </a:rPr>
              <a:t>x, y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TW" sz="3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200" dirty="0">
                <a:latin typeface="+mn-lt"/>
              </a:rPr>
              <a:t>and the histogram as the area between different contours, then we can treat the histogram as a probability density function.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TW" sz="3200" dirty="0">
                <a:latin typeface="+mn-lt"/>
              </a:rPr>
              <a:t> </a:t>
            </a:r>
          </a:p>
        </p:txBody>
      </p:sp>
      <p:sp>
        <p:nvSpPr>
          <p:cNvPr id="49156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524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Ch4-p.82-83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6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4.3.2 Histogram Equalization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08138"/>
            <a:ext cx="71628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553200" y="3962400"/>
            <a:ext cx="19081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(Point operations)</a:t>
            </a:r>
            <a:endParaRPr lang="zh-TW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390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Ch4-p.65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13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5963" y="1363663"/>
            <a:ext cx="5176837" cy="478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Ch4-p.82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5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4.4 Lookup Tables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內容版面配置區 7"/>
          <p:cNvSpPr txBox="1">
            <a:spLocks/>
          </p:cNvSpPr>
          <p:nvPr/>
        </p:nvSpPr>
        <p:spPr bwMode="auto">
          <a:xfrm>
            <a:off x="457200" y="1447800"/>
            <a:ext cx="8382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Point operations can be performed very effectively by using a </a:t>
            </a:r>
            <a:r>
              <a:rPr lang="en-US" altLang="zh-TW" sz="3200" b="1" dirty="0">
                <a:latin typeface="+mn-lt"/>
              </a:rPr>
              <a:t>lookup table</a:t>
            </a:r>
            <a:r>
              <a:rPr lang="en-US" altLang="zh-TW" sz="3200" dirty="0">
                <a:latin typeface="+mn-lt"/>
              </a:rPr>
              <a:t>, known more simply as an </a:t>
            </a:r>
            <a:r>
              <a:rPr lang="en-US" altLang="zh-TW" sz="3200" b="1" dirty="0">
                <a:latin typeface="+mn-lt"/>
              </a:rPr>
              <a:t>LUT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e.g., the LUT</a:t>
            </a:r>
            <a:r>
              <a:rPr lang="en-US" altLang="zh-TW" sz="3200" b="1" dirty="0">
                <a:latin typeface="+mn-lt"/>
              </a:rPr>
              <a:t> </a:t>
            </a:r>
            <a:r>
              <a:rPr lang="en-US" altLang="zh-TW" sz="3200" dirty="0">
                <a:latin typeface="+mn-lt"/>
              </a:rPr>
              <a:t>corresponding to division by 2 looks like</a:t>
            </a:r>
            <a:endParaRPr lang="en-US" altLang="zh-TW" sz="3200" b="1" dirty="0">
              <a:latin typeface="+mn-lt"/>
            </a:endParaRPr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1000"/>
            <a:ext cx="86899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Ch4-p.83</a:t>
            </a:r>
            <a:endParaRPr lang="zh-TW" altLang="en-US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7"/>
          <p:cNvSpPr txBox="1">
            <a:spLocks/>
          </p:cNvSpPr>
          <p:nvPr/>
        </p:nvSpPr>
        <p:spPr bwMode="auto">
          <a:xfrm>
            <a:off x="457200" y="1447800"/>
            <a:ext cx="8382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If </a:t>
            </a:r>
            <a:r>
              <a:rPr lang="en-US" altLang="zh-TW" sz="32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TW" sz="3200" dirty="0">
                <a:latin typeface="+mn-lt"/>
              </a:rPr>
              <a:t> is a lookup table in M</a:t>
            </a:r>
            <a:r>
              <a:rPr lang="en-US" altLang="zh-TW" sz="2400" dirty="0">
                <a:latin typeface="+mn-lt"/>
              </a:rPr>
              <a:t>ATLAB</a:t>
            </a:r>
            <a:r>
              <a:rPr lang="en-US" altLang="zh-TW" sz="3200" dirty="0">
                <a:latin typeface="+mn-lt"/>
              </a:rPr>
              <a:t> and </a:t>
            </a:r>
            <a:r>
              <a:rPr lang="en-US" altLang="zh-TW" sz="3200" dirty="0" err="1">
                <a:latin typeface="Courier New" pitchFamily="49" charset="0"/>
                <a:cs typeface="Courier New" pitchFamily="49" charset="0"/>
              </a:rPr>
              <a:t>im</a:t>
            </a:r>
            <a:r>
              <a:rPr lang="en-US" altLang="zh-TW" sz="3200" dirty="0">
                <a:latin typeface="+mn-lt"/>
              </a:rPr>
              <a:t> is our image, the lookup table can be applied by the simple command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e.g.,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b="1" dirty="0">
              <a:latin typeface="+mn-lt"/>
            </a:endParaRP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048000"/>
            <a:ext cx="1700213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330700"/>
            <a:ext cx="3886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5"/>
          <p:cNvPicPr>
            <a:picLocks noChangeAspect="1" noChangeArrowheads="1"/>
          </p:cNvPicPr>
          <p:nvPr/>
        </p:nvPicPr>
        <p:blipFill>
          <a:blip r:embed="rId4" cstate="print"/>
          <a:srcRect r="-2269"/>
          <a:stretch>
            <a:fillRect/>
          </a:stretch>
        </p:blipFill>
        <p:spPr bwMode="auto">
          <a:xfrm>
            <a:off x="5715000" y="4333875"/>
            <a:ext cx="16033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1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Ch4-p.83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5" cstate="print"/>
          <a:srcRect l="19048" t="9357" r="20000" b="18129"/>
          <a:stretch>
            <a:fillRect/>
          </a:stretch>
        </p:blipFill>
        <p:spPr bwMode="auto">
          <a:xfrm>
            <a:off x="6172200" y="3581400"/>
            <a:ext cx="2438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3" name="矩形 10"/>
          <p:cNvSpPr>
            <a:spLocks noChangeArrowheads="1"/>
          </p:cNvSpPr>
          <p:nvPr/>
        </p:nvSpPr>
        <p:spPr bwMode="auto">
          <a:xfrm>
            <a:off x="1828800" y="4605338"/>
            <a:ext cx="17272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&gt;&gt; b = b+1;</a:t>
            </a:r>
          </a:p>
        </p:txBody>
      </p:sp>
      <p:sp>
        <p:nvSpPr>
          <p:cNvPr id="11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4.4 Lookup Tables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3" name="群組 13"/>
          <p:cNvGrpSpPr>
            <a:grpSpLocks/>
          </p:cNvGrpSpPr>
          <p:nvPr/>
        </p:nvGrpSpPr>
        <p:grpSpPr bwMode="auto">
          <a:xfrm>
            <a:off x="1828800" y="4949825"/>
            <a:ext cx="2519363" cy="384175"/>
            <a:chOff x="1828798" y="4949286"/>
            <a:chExt cx="2518636" cy="384722"/>
          </a:xfrm>
        </p:grpSpPr>
        <p:sp>
          <p:nvSpPr>
            <p:cNvPr id="12" name="矩形 10"/>
            <p:cNvSpPr>
              <a:spLocks noChangeArrowheads="1"/>
            </p:cNvSpPr>
            <p:nvPr/>
          </p:nvSpPr>
          <p:spPr bwMode="auto">
            <a:xfrm>
              <a:off x="1828798" y="4949286"/>
              <a:ext cx="2518636" cy="384722"/>
            </a:xfrm>
            <a:prstGeom prst="rect">
              <a:avLst/>
            </a:prstGeom>
            <a:solidFill>
              <a:srgbClr val="E8E8E8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TW" sz="1900" b="1" dirty="0">
                  <a:solidFill>
                    <a:schemeClr val="bg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&gt;&gt;  b2 = T(b+1);</a:t>
              </a:r>
            </a:p>
          </p:txBody>
        </p:sp>
        <p:pic>
          <p:nvPicPr>
            <p:cNvPr id="522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r="86275" b="1031"/>
            <a:stretch>
              <a:fillRect/>
            </a:stretch>
          </p:blipFill>
          <p:spPr bwMode="auto">
            <a:xfrm>
              <a:off x="1905000" y="4953000"/>
              <a:ext cx="533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352800"/>
            <a:ext cx="3178175" cy="189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內容版面配置區 7"/>
          <p:cNvSpPr txBox="1">
            <a:spLocks/>
          </p:cNvSpPr>
          <p:nvPr/>
        </p:nvSpPr>
        <p:spPr bwMode="auto">
          <a:xfrm>
            <a:off x="457200" y="1447800"/>
            <a:ext cx="8382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</a:rPr>
              <a:t>As another example, suppose we wish to apply an LUT to implement the contrast-stretching function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TW" sz="3200" b="1" dirty="0">
              <a:latin typeface="+mn-lt"/>
            </a:endParaRPr>
          </a:p>
        </p:txBody>
      </p:sp>
      <p:pic>
        <p:nvPicPr>
          <p:cNvPr id="5325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5438" y="3733800"/>
            <a:ext cx="2747962" cy="130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向右箭號 6"/>
          <p:cNvSpPr/>
          <p:nvPr/>
        </p:nvSpPr>
        <p:spPr>
          <a:xfrm>
            <a:off x="4343400" y="4191000"/>
            <a:ext cx="762000" cy="6096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255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600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Ch4-p.83-84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8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>
                <a:latin typeface="+mj-lt"/>
                <a:ea typeface="+mj-ea"/>
                <a:cs typeface="+mj-cs"/>
              </a:rPr>
              <a:t>4.4 Lookup Tables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295400"/>
            <a:ext cx="518636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895600"/>
            <a:ext cx="3270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7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Ch4-p.84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6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 smtClean="0">
                <a:latin typeface="+mj-lt"/>
                <a:ea typeface="+mj-ea"/>
                <a:cs typeface="+mj-cs"/>
              </a:rPr>
              <a:t>exp09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0725" name="內容版面配置區 7"/>
          <p:cNvSpPr txBox="1">
            <a:spLocks/>
          </p:cNvSpPr>
          <p:nvPr/>
        </p:nvSpPr>
        <p:spPr bwMode="auto">
          <a:xfrm>
            <a:off x="304800" y="1524000"/>
            <a:ext cx="8534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請使用</a:t>
            </a:r>
            <a:r>
              <a:rPr lang="en-US" altLang="zh-TW" sz="3200" dirty="0" err="1" smtClean="0">
                <a:latin typeface="微軟正黑體" pitchFamily="34" charset="-120"/>
                <a:ea typeface="微軟正黑體" pitchFamily="34" charset="-120"/>
              </a:rPr>
              <a:t>histeq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對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上禮拜的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exp07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結果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處理。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以上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請以</a:t>
            </a:r>
            <a:r>
              <a:rPr lang="en-US" altLang="zh-TW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形式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完成</a:t>
            </a:r>
            <a:endParaRPr lang="en-US" altLang="zh-TW" sz="32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2324" y="2708920"/>
            <a:ext cx="6248028" cy="358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16632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116632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12976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9832" y="3212976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64686" y="3212976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123728" y="2564904"/>
            <a:ext cx="47003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500" dirty="0" err="1" smtClean="0"/>
              <a:t>histeq</a:t>
            </a:r>
            <a:r>
              <a:rPr lang="en-US" altLang="zh-TW" sz="11500" dirty="0" smtClean="0"/>
              <a:t>()</a:t>
            </a:r>
            <a:endParaRPr lang="zh-TW" altLang="en-US" sz="115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8032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88032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6089" y="288032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59902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87824" y="3359902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6089" y="3359902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6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400" dirty="0" smtClean="0">
                <a:latin typeface="+mj-lt"/>
                <a:ea typeface="+mj-ea"/>
                <a:cs typeface="+mj-cs"/>
              </a:rPr>
              <a:t>exp10</a:t>
            </a:r>
            <a:endParaRPr lang="zh-TW" alt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0725" name="內容版面配置區 7"/>
          <p:cNvSpPr txBox="1">
            <a:spLocks/>
          </p:cNvSpPr>
          <p:nvPr/>
        </p:nvSpPr>
        <p:spPr bwMode="auto">
          <a:xfrm>
            <a:off x="304800" y="1524000"/>
            <a:ext cx="8534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請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實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作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Histogram Equalization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上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禮拜的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exp07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結果，使用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Histogram 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Equalization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來處理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以上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請以</a:t>
            </a:r>
            <a:r>
              <a:rPr lang="en-US" altLang="zh-TW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形式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完成</a:t>
            </a:r>
            <a:endParaRPr lang="en-US" altLang="zh-TW" sz="32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717032"/>
            <a:ext cx="6840760" cy="2954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4.2 Arithmetic Operations</a:t>
            </a:r>
            <a:endParaRPr lang="zh-TW" altLang="en-US" smtClean="0"/>
          </a:p>
        </p:txBody>
      </p:sp>
      <p:sp>
        <p:nvSpPr>
          <p:cNvPr id="17411" name="內容版面配置區 7"/>
          <p:cNvSpPr>
            <a:spLocks noGrp="1"/>
          </p:cNvSpPr>
          <p:nvPr>
            <p:ph idx="4294967295"/>
          </p:nvPr>
        </p:nvSpPr>
        <p:spPr>
          <a:xfrm>
            <a:off x="457200" y="1722438"/>
            <a:ext cx="8458200" cy="4525962"/>
          </a:xfrm>
        </p:spPr>
        <p:txBody>
          <a:bodyPr/>
          <a:lstStyle/>
          <a:p>
            <a:r>
              <a:rPr lang="en-US" altLang="zh-TW" smtClean="0"/>
              <a:t>These operations act by applying a simple function</a:t>
            </a:r>
          </a:p>
          <a:p>
            <a:pPr>
              <a:buFont typeface="Arial" charset="0"/>
              <a:buNone/>
            </a:pPr>
            <a:r>
              <a:rPr lang="en-US" altLang="zh-TW" i="1" smtClean="0">
                <a:latin typeface="Times New Roman" pitchFamily="18" charset="0"/>
                <a:cs typeface="Times New Roman" pitchFamily="18" charset="0"/>
              </a:rPr>
              <a:t>				</a:t>
            </a:r>
            <a:endParaRPr lang="en-US" altLang="zh-TW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zh-TW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mtClean="0"/>
              <a:t>In each case we may have to adjust the output slightly in order to ensure that the results are integers in the 0 . . . 255 range </a:t>
            </a:r>
            <a:r>
              <a:rPr lang="en-US" altLang="zh-TW" b="1" smtClean="0">
                <a:solidFill>
                  <a:srgbClr val="FF0000"/>
                </a:solidFill>
              </a:rPr>
              <a:t>(type uint8)</a:t>
            </a:r>
          </a:p>
          <a:p>
            <a:pPr eaLnBrk="1" hangingPunct="1"/>
            <a:endParaRPr lang="zh-TW" altLang="en-US" smtClean="0"/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492896"/>
            <a:ext cx="160020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Ch4-p.66</a:t>
            </a:r>
            <a:endParaRPr lang="zh-TW" altLang="en-US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16632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116632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12976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9832" y="3212976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64686" y="3212976"/>
            <a:ext cx="3079314" cy="307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403648" y="2564904"/>
            <a:ext cx="66207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500" dirty="0" err="1" smtClean="0"/>
              <a:t>D_histeq</a:t>
            </a:r>
            <a:r>
              <a:rPr lang="en-US" altLang="zh-TW" sz="11500" dirty="0" smtClean="0"/>
              <a:t>()</a:t>
            </a:r>
            <a:endParaRPr lang="zh-TW" altLang="en-US" sz="115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2656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332656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6089" y="332656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401616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87824" y="3401616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6089" y="3401616"/>
            <a:ext cx="3097911" cy="309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828800"/>
            <a:ext cx="7112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295400"/>
            <a:ext cx="1981200" cy="5461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pic>
      <p:sp>
        <p:nvSpPr>
          <p:cNvPr id="18437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Ch4-p.67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9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2600"/>
            <a:ext cx="73914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" y="1239838"/>
            <a:ext cx="2819400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752600"/>
            <a:ext cx="20574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19650" y="1752600"/>
            <a:ext cx="28352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Ch4-p.68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8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13" y="2220913"/>
            <a:ext cx="7799387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Ch4-p.68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20485" name="標題 6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pt-BR" altLang="zh-TW" smtClean="0"/>
              <a:t>FIGURE 4.4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" y="2209800"/>
            <a:ext cx="809625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文字方塊 8"/>
          <p:cNvSpPr txBox="1">
            <a:spLocks noChangeArrowheads="1"/>
          </p:cNvSpPr>
          <p:nvPr/>
        </p:nvSpPr>
        <p:spPr bwMode="auto">
          <a:xfrm>
            <a:off x="457200" y="6477000"/>
            <a:ext cx="1219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</a:rPr>
              <a:t>Ch4-p.69</a:t>
            </a:r>
            <a:endParaRPr lang="zh-TW" altLang="en-US" sz="1400" b="1">
              <a:solidFill>
                <a:schemeClr val="bg1"/>
              </a:solidFill>
            </a:endParaRPr>
          </a:p>
        </p:txBody>
      </p:sp>
      <p:sp>
        <p:nvSpPr>
          <p:cNvPr id="5" name="標題 6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altLang="zh-TW" sz="4400" dirty="0">
                <a:latin typeface="+mj-lt"/>
                <a:ea typeface="+mj-ea"/>
                <a:cs typeface="+mj-cs"/>
              </a:rPr>
              <a:t>FIGURE 4.5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3012</TotalTime>
  <Words>728</Words>
  <Application>Microsoft Office PowerPoint</Application>
  <PresentationFormat>如螢幕大小 (4:3)</PresentationFormat>
  <Paragraphs>182</Paragraphs>
  <Slides>52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3" baseType="lpstr">
      <vt:lpstr>原創</vt:lpstr>
      <vt:lpstr>Matlab 教學4-像素處理</vt:lpstr>
      <vt:lpstr>4.1  Introduction</vt:lpstr>
      <vt:lpstr>投影片 3</vt:lpstr>
      <vt:lpstr>投影片 4</vt:lpstr>
      <vt:lpstr>4.2 Arithmetic Operations</vt:lpstr>
      <vt:lpstr>投影片 6</vt:lpstr>
      <vt:lpstr>投影片 7</vt:lpstr>
      <vt:lpstr>FIGURE 4.4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教學2-影像顯示</dc:title>
  <dc:creator>Dennis</dc:creator>
  <cp:lastModifiedBy>Dennis</cp:lastModifiedBy>
  <cp:revision>65</cp:revision>
  <dcterms:created xsi:type="dcterms:W3CDTF">2015-03-15T15:08:57Z</dcterms:created>
  <dcterms:modified xsi:type="dcterms:W3CDTF">2015-04-27T05:10:42Z</dcterms:modified>
</cp:coreProperties>
</file>